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6"/>
  </p:notesMasterIdLst>
  <p:handoutMasterIdLst>
    <p:handoutMasterId r:id="rId17"/>
  </p:handoutMasterIdLst>
  <p:sldIdLst>
    <p:sldId id="256" r:id="rId2"/>
    <p:sldId id="445" r:id="rId3"/>
    <p:sldId id="409" r:id="rId4"/>
    <p:sldId id="331" r:id="rId5"/>
    <p:sldId id="430" r:id="rId6"/>
    <p:sldId id="431" r:id="rId7"/>
    <p:sldId id="433" r:id="rId8"/>
    <p:sldId id="435" r:id="rId9"/>
    <p:sldId id="314" r:id="rId10"/>
    <p:sldId id="329" r:id="rId11"/>
    <p:sldId id="438" r:id="rId12"/>
    <p:sldId id="440" r:id="rId13"/>
    <p:sldId id="442" r:id="rId14"/>
    <p:sldId id="44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88029" autoAdjust="0"/>
  </p:normalViewPr>
  <p:slideViewPr>
    <p:cSldViewPr snapToGrid="0">
      <p:cViewPr varScale="1">
        <p:scale>
          <a:sx n="64" d="100"/>
          <a:sy n="64" d="100"/>
        </p:scale>
        <p:origin x="996" y="48"/>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6/9/2021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6/9/2021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1127073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13</a:t>
            </a:fld>
            <a:endParaRPr lang="en-US" noProof="0"/>
          </a:p>
        </p:txBody>
      </p:sp>
    </p:spTree>
    <p:extLst>
      <p:ext uri="{BB962C8B-B14F-4D97-AF65-F5344CB8AC3E}">
        <p14:creationId xmlns:p14="http://schemas.microsoft.com/office/powerpoint/2010/main" val="1376002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14</a:t>
            </a:fld>
            <a:endParaRPr lang="en-US" noProof="0"/>
          </a:p>
        </p:txBody>
      </p:sp>
    </p:spTree>
    <p:extLst>
      <p:ext uri="{BB962C8B-B14F-4D97-AF65-F5344CB8AC3E}">
        <p14:creationId xmlns:p14="http://schemas.microsoft.com/office/powerpoint/2010/main" val="2540900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872863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16070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2501160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a:p>
        </p:txBody>
      </p:sp>
    </p:spTree>
    <p:extLst>
      <p:ext uri="{BB962C8B-B14F-4D97-AF65-F5344CB8AC3E}">
        <p14:creationId xmlns:p14="http://schemas.microsoft.com/office/powerpoint/2010/main" val="1200611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2759004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dirty="0"/>
          </a:p>
        </p:txBody>
      </p:sp>
    </p:spTree>
    <p:extLst>
      <p:ext uri="{BB962C8B-B14F-4D97-AF65-F5344CB8AC3E}">
        <p14:creationId xmlns:p14="http://schemas.microsoft.com/office/powerpoint/2010/main" val="672225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dirty="0"/>
          </a:p>
        </p:txBody>
      </p:sp>
    </p:spTree>
    <p:extLst>
      <p:ext uri="{BB962C8B-B14F-4D97-AF65-F5344CB8AC3E}">
        <p14:creationId xmlns:p14="http://schemas.microsoft.com/office/powerpoint/2010/main" val="2307777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should be a note-taking activity – jotting down as much as they can remember about each method. </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26095332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DT15: </a:t>
            </a:r>
          </a:p>
          <a:p>
            <a:r>
              <a:rPr lang="en-US" noProof="1"/>
              <a:t>Systems Development Life Cycle.</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60DD2C7C-D9FD-4CB3-ADBE-7754636AD99E}"/>
              </a:ext>
            </a:extLst>
          </p:cNvPr>
          <p:cNvPicPr>
            <a:picLocks noGrp="1" noChangeAspect="1"/>
          </p:cNvPicPr>
          <p:nvPr>
            <p:ph type="pic" sz="quarter" idx="10"/>
          </p:nvPr>
        </p:nvPicPr>
        <p:blipFill>
          <a:blip r:embed="rId2"/>
          <a:srcRect l="5269" r="5269"/>
          <a:stretch>
            <a:fillRect/>
          </a:stretch>
        </p:blipFill>
        <p:spPr>
          <a:prstGeom prst="rect">
            <a:avLst/>
          </a:prstGeom>
        </p:spPr>
      </p:pic>
      <p:sp>
        <p:nvSpPr>
          <p:cNvPr id="7" name="Rectangle 6">
            <a:extLst>
              <a:ext uri="{FF2B5EF4-FFF2-40B4-BE49-F238E27FC236}">
                <a16:creationId xmlns:a16="http://schemas.microsoft.com/office/drawing/2014/main" id="{03B04B4D-24CE-463A-8219-F38953F7C096}"/>
              </a:ext>
            </a:extLst>
          </p:cNvPr>
          <p:cNvSpPr/>
          <p:nvPr/>
        </p:nvSpPr>
        <p:spPr>
          <a:xfrm>
            <a:off x="116009" y="180977"/>
            <a:ext cx="4972050" cy="1358947"/>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r>
              <a:rPr lang="en-GB" dirty="0">
                <a:solidFill>
                  <a:schemeClr val="tx1"/>
                </a:solidFill>
                <a:latin typeface="+mj-lt"/>
              </a:rPr>
              <a:t>Name:……………………………….........</a:t>
            </a:r>
          </a:p>
          <a:p>
            <a:pPr>
              <a:lnSpc>
                <a:spcPct val="150000"/>
              </a:lnSpc>
            </a:pPr>
            <a:r>
              <a:rPr lang="en-GB" dirty="0">
                <a:solidFill>
                  <a:schemeClr val="tx1"/>
                </a:solidFill>
                <a:latin typeface="+mj-lt"/>
              </a:rPr>
              <a:t>Class: ………………</a:t>
            </a:r>
          </a:p>
          <a:p>
            <a:pPr>
              <a:lnSpc>
                <a:spcPct val="150000"/>
              </a:lnSpc>
            </a:pPr>
            <a:r>
              <a:rPr lang="en-GB" dirty="0">
                <a:solidFill>
                  <a:schemeClr val="tx1"/>
                </a:solidFill>
                <a:latin typeface="+mj-lt"/>
              </a:rPr>
              <a:t>Date: …………….....</a:t>
            </a:r>
          </a:p>
        </p:txBody>
      </p:sp>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2034837" cy="461665"/>
          </a:xfrm>
          <a:prstGeom prst="rect">
            <a:avLst/>
          </a:prstGeom>
          <a:noFill/>
        </p:spPr>
        <p:txBody>
          <a:bodyPr wrap="square" rtlCol="0">
            <a:spAutoFit/>
          </a:bodyPr>
          <a:lstStyle/>
          <a:p>
            <a:r>
              <a:rPr lang="en-GB" sz="2400" b="1" u="sng" dirty="0">
                <a:latin typeface="+mj-lt"/>
              </a:rPr>
              <a:t>Test data - Example</a:t>
            </a:r>
          </a:p>
        </p:txBody>
      </p:sp>
      <p:sp>
        <p:nvSpPr>
          <p:cNvPr id="15" name="Rectangle 14"/>
          <p:cNvSpPr/>
          <p:nvPr/>
        </p:nvSpPr>
        <p:spPr>
          <a:xfrm>
            <a:off x="6174580" y="832428"/>
            <a:ext cx="5896133" cy="756529"/>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Complete the table below to show </a:t>
            </a:r>
            <a:r>
              <a:rPr lang="en-GB" sz="1400" b="1" dirty="0">
                <a:solidFill>
                  <a:schemeClr val="tx1"/>
                </a:solidFill>
                <a:latin typeface="+mj-lt"/>
              </a:rPr>
              <a:t>three</a:t>
            </a:r>
            <a:r>
              <a:rPr lang="en-GB" sz="1400" dirty="0">
                <a:solidFill>
                  <a:schemeClr val="tx1"/>
                </a:solidFill>
                <a:latin typeface="+mj-lt"/>
              </a:rPr>
              <a:t> items of test data, identify the type of test and explain it’s purpose. The first one has been done for you. (6 marks)</a:t>
            </a:r>
          </a:p>
        </p:txBody>
      </p:sp>
      <p:graphicFrame>
        <p:nvGraphicFramePr>
          <p:cNvPr id="16" name="Table 15"/>
          <p:cNvGraphicFramePr>
            <a:graphicFrameLocks noGrp="1"/>
          </p:cNvGraphicFramePr>
          <p:nvPr>
            <p:extLst/>
          </p:nvPr>
        </p:nvGraphicFramePr>
        <p:xfrm>
          <a:off x="6174580" y="1831132"/>
          <a:ext cx="5896134" cy="4851400"/>
        </p:xfrm>
        <a:graphic>
          <a:graphicData uri="http://schemas.openxmlformats.org/drawingml/2006/table">
            <a:tbl>
              <a:tblPr firstRow="1" bandRow="1">
                <a:tableStyleId>{5940675A-B579-460E-94D1-54222C63F5DA}</a:tableStyleId>
              </a:tblPr>
              <a:tblGrid>
                <a:gridCol w="1590326">
                  <a:extLst>
                    <a:ext uri="{9D8B030D-6E8A-4147-A177-3AD203B41FA5}">
                      <a16:colId xmlns:a16="http://schemas.microsoft.com/office/drawing/2014/main" val="3660025510"/>
                    </a:ext>
                  </a:extLst>
                </a:gridCol>
                <a:gridCol w="4305808">
                  <a:extLst>
                    <a:ext uri="{9D8B030D-6E8A-4147-A177-3AD203B41FA5}">
                      <a16:colId xmlns:a16="http://schemas.microsoft.com/office/drawing/2014/main" val="3575273780"/>
                    </a:ext>
                  </a:extLst>
                </a:gridCol>
              </a:tblGrid>
              <a:tr h="370840">
                <a:tc>
                  <a:txBody>
                    <a:bodyPr/>
                    <a:lstStyle/>
                    <a:p>
                      <a:r>
                        <a:rPr lang="en-GB" b="1" dirty="0">
                          <a:latin typeface="+mj-lt"/>
                        </a:rPr>
                        <a:t>Test data</a:t>
                      </a:r>
                    </a:p>
                  </a:txBody>
                  <a:tcPr/>
                </a:tc>
                <a:tc>
                  <a:txBody>
                    <a:bodyPr/>
                    <a:lstStyle/>
                    <a:p>
                      <a:r>
                        <a:rPr lang="en-GB" b="1" dirty="0">
                          <a:latin typeface="+mj-lt"/>
                        </a:rPr>
                        <a:t>Purpose of test</a:t>
                      </a:r>
                    </a:p>
                  </a:txBody>
                  <a:tcPr/>
                </a:tc>
                <a:extLst>
                  <a:ext uri="{0D108BD9-81ED-4DB2-BD59-A6C34878D82A}">
                    <a16:rowId xmlns:a16="http://schemas.microsoft.com/office/drawing/2014/main" val="3903741245"/>
                  </a:ext>
                </a:extLst>
              </a:tr>
              <a:tr h="370840">
                <a:tc>
                  <a:txBody>
                    <a:bodyPr/>
                    <a:lstStyle/>
                    <a:p>
                      <a:r>
                        <a:rPr lang="en-GB" dirty="0">
                          <a:latin typeface="+mj-lt"/>
                        </a:rPr>
                        <a:t>Input 13</a:t>
                      </a:r>
                    </a:p>
                  </a:txBody>
                  <a:tcPr/>
                </a:tc>
                <a:tc>
                  <a:txBody>
                    <a:bodyPr/>
                    <a:lstStyle/>
                    <a:p>
                      <a:r>
                        <a:rPr lang="en-GB" dirty="0">
                          <a:latin typeface="+mj-lt"/>
                        </a:rPr>
                        <a:t>Valid</a:t>
                      </a:r>
                      <a:r>
                        <a:rPr lang="en-GB" baseline="0" dirty="0">
                          <a:latin typeface="+mj-lt"/>
                        </a:rPr>
                        <a:t> test</a:t>
                      </a:r>
                    </a:p>
                    <a:p>
                      <a:r>
                        <a:rPr lang="en-GB" baseline="0" dirty="0">
                          <a:latin typeface="+mj-lt"/>
                        </a:rPr>
                        <a:t>To use data that should be accepted because it’s well within the boundaries.</a:t>
                      </a:r>
                      <a:endParaRPr lang="en-GB" dirty="0">
                        <a:latin typeface="+mj-lt"/>
                      </a:endParaRPr>
                    </a:p>
                  </a:txBody>
                  <a:tcPr/>
                </a:tc>
                <a:extLst>
                  <a:ext uri="{0D108BD9-81ED-4DB2-BD59-A6C34878D82A}">
                    <a16:rowId xmlns:a16="http://schemas.microsoft.com/office/drawing/2014/main" val="2806331988"/>
                  </a:ext>
                </a:extLst>
              </a:tr>
              <a:tr h="370840">
                <a:tc>
                  <a:txBody>
                    <a:bodyPr/>
                    <a:lstStyle/>
                    <a:p>
                      <a:endParaRPr lang="en-GB">
                        <a:latin typeface="+mj-lt"/>
                      </a:endParaRPr>
                    </a:p>
                  </a:txBody>
                  <a:tcPr/>
                </a:tc>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extLst>
                  <a:ext uri="{0D108BD9-81ED-4DB2-BD59-A6C34878D82A}">
                    <a16:rowId xmlns:a16="http://schemas.microsoft.com/office/drawing/2014/main" val="318780469"/>
                  </a:ext>
                </a:extLst>
              </a:tr>
              <a:tr h="370840">
                <a:tc>
                  <a:txBody>
                    <a:bodyPr/>
                    <a:lstStyle/>
                    <a:p>
                      <a:endParaRPr lang="en-GB">
                        <a:latin typeface="+mj-lt"/>
                      </a:endParaRPr>
                    </a:p>
                  </a:txBody>
                  <a:tcPr/>
                </a:tc>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extLst>
                  <a:ext uri="{0D108BD9-81ED-4DB2-BD59-A6C34878D82A}">
                    <a16:rowId xmlns:a16="http://schemas.microsoft.com/office/drawing/2014/main" val="3367760719"/>
                  </a:ext>
                </a:extLst>
              </a:tr>
              <a:tr h="370840">
                <a:tc>
                  <a:txBody>
                    <a:bodyPr/>
                    <a:lstStyle/>
                    <a:p>
                      <a:endParaRPr lang="en-GB">
                        <a:latin typeface="+mj-lt"/>
                      </a:endParaRPr>
                    </a:p>
                  </a:txBody>
                  <a:tcPr/>
                </a:tc>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extLst>
                  <a:ext uri="{0D108BD9-81ED-4DB2-BD59-A6C34878D82A}">
                    <a16:rowId xmlns:a16="http://schemas.microsoft.com/office/drawing/2014/main" val="4149744005"/>
                  </a:ext>
                </a:extLst>
              </a:tr>
            </a:tbl>
          </a:graphicData>
        </a:graphic>
      </p:graphicFrame>
      <p:pic>
        <p:nvPicPr>
          <p:cNvPr id="17" name="Picture 1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162" y="832428"/>
            <a:ext cx="5792345" cy="3529710"/>
          </a:xfrm>
          <a:prstGeom prst="rect">
            <a:avLst/>
          </a:prstGeom>
        </p:spPr>
      </p:pic>
    </p:spTree>
    <p:extLst>
      <p:ext uri="{BB962C8B-B14F-4D97-AF65-F5344CB8AC3E}">
        <p14:creationId xmlns:p14="http://schemas.microsoft.com/office/powerpoint/2010/main" val="2877859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354215" cy="738664"/>
          </a:xfrm>
          <a:prstGeom prst="rect">
            <a:avLst/>
          </a:prstGeom>
          <a:noFill/>
        </p:spPr>
        <p:txBody>
          <a:bodyPr wrap="square" rtlCol="0">
            <a:spAutoFit/>
          </a:bodyPr>
          <a:lstStyle/>
          <a:p>
            <a:r>
              <a:rPr lang="en-GB" sz="2400" b="1" u="sng" dirty="0">
                <a:latin typeface="+mj-lt"/>
              </a:rPr>
              <a:t>Implementation methods</a:t>
            </a:r>
          </a:p>
          <a:p>
            <a:r>
              <a:rPr lang="en-GB" dirty="0">
                <a:latin typeface="+mj-lt"/>
              </a:rPr>
              <a:t>Use the table below to describe how each implementation method works and their associated pros and cons.</a:t>
            </a:r>
          </a:p>
        </p:txBody>
      </p:sp>
      <p:graphicFrame>
        <p:nvGraphicFramePr>
          <p:cNvPr id="4" name="Table 3">
            <a:extLst>
              <a:ext uri="{FF2B5EF4-FFF2-40B4-BE49-F238E27FC236}">
                <a16:creationId xmlns:a16="http://schemas.microsoft.com/office/drawing/2014/main" id="{CB961E09-C0B3-4595-8248-ACCA4792BFEB}"/>
              </a:ext>
            </a:extLst>
          </p:cNvPr>
          <p:cNvGraphicFramePr>
            <a:graphicFrameLocks noGrp="1"/>
          </p:cNvGraphicFramePr>
          <p:nvPr>
            <p:extLst>
              <p:ext uri="{D42A27DB-BD31-4B8C-83A1-F6EECF244321}">
                <p14:modId xmlns:p14="http://schemas.microsoft.com/office/powerpoint/2010/main" val="2211161372"/>
              </p:ext>
            </p:extLst>
          </p:nvPr>
        </p:nvGraphicFramePr>
        <p:xfrm>
          <a:off x="157161" y="1019468"/>
          <a:ext cx="11804990" cy="5546224"/>
        </p:xfrm>
        <a:graphic>
          <a:graphicData uri="http://schemas.openxmlformats.org/drawingml/2006/table">
            <a:tbl>
              <a:tblPr firstRow="1" bandRow="1">
                <a:tableStyleId>{5940675A-B579-460E-94D1-54222C63F5DA}</a:tableStyleId>
              </a:tblPr>
              <a:tblGrid>
                <a:gridCol w="5902495">
                  <a:extLst>
                    <a:ext uri="{9D8B030D-6E8A-4147-A177-3AD203B41FA5}">
                      <a16:colId xmlns:a16="http://schemas.microsoft.com/office/drawing/2014/main" val="2349449950"/>
                    </a:ext>
                  </a:extLst>
                </a:gridCol>
                <a:gridCol w="5902495">
                  <a:extLst>
                    <a:ext uri="{9D8B030D-6E8A-4147-A177-3AD203B41FA5}">
                      <a16:colId xmlns:a16="http://schemas.microsoft.com/office/drawing/2014/main" val="179521762"/>
                    </a:ext>
                  </a:extLst>
                </a:gridCol>
              </a:tblGrid>
              <a:tr h="2773112">
                <a:tc>
                  <a:txBody>
                    <a:bodyPr/>
                    <a:lstStyle/>
                    <a:p>
                      <a:endParaRPr lang="en-GB" dirty="0"/>
                    </a:p>
                  </a:txBody>
                  <a:tcPr/>
                </a:tc>
                <a:tc>
                  <a:txBody>
                    <a:bodyPr/>
                    <a:lstStyle/>
                    <a:p>
                      <a:endParaRPr lang="en-GB"/>
                    </a:p>
                  </a:txBody>
                  <a:tcPr/>
                </a:tc>
                <a:extLst>
                  <a:ext uri="{0D108BD9-81ED-4DB2-BD59-A6C34878D82A}">
                    <a16:rowId xmlns:a16="http://schemas.microsoft.com/office/drawing/2014/main" val="1160325956"/>
                  </a:ext>
                </a:extLst>
              </a:tr>
              <a:tr h="2773112">
                <a:tc>
                  <a:txBody>
                    <a:bodyPr/>
                    <a:lstStyle/>
                    <a:p>
                      <a:endParaRPr lang="en-GB"/>
                    </a:p>
                  </a:txBody>
                  <a:tcPr/>
                </a:tc>
                <a:tc>
                  <a:txBody>
                    <a:bodyPr/>
                    <a:lstStyle/>
                    <a:p>
                      <a:endParaRPr lang="en-GB" dirty="0"/>
                    </a:p>
                  </a:txBody>
                  <a:tcPr/>
                </a:tc>
                <a:extLst>
                  <a:ext uri="{0D108BD9-81ED-4DB2-BD59-A6C34878D82A}">
                    <a16:rowId xmlns:a16="http://schemas.microsoft.com/office/drawing/2014/main" val="3846666491"/>
                  </a:ext>
                </a:extLst>
              </a:tr>
            </a:tbl>
          </a:graphicData>
        </a:graphic>
      </p:graphicFrame>
    </p:spTree>
    <p:extLst>
      <p:ext uri="{BB962C8B-B14F-4D97-AF65-F5344CB8AC3E}">
        <p14:creationId xmlns:p14="http://schemas.microsoft.com/office/powerpoint/2010/main" val="1743355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p:txBody>
      </p:sp>
      <p:sp>
        <p:nvSpPr>
          <p:cNvPr id="23" name="Rectangle 22"/>
          <p:cNvSpPr/>
          <p:nvPr/>
        </p:nvSpPr>
        <p:spPr>
          <a:xfrm>
            <a:off x="4572001" y="2142372"/>
            <a:ext cx="7249270" cy="1000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user documentation?</a:t>
            </a:r>
          </a:p>
          <a:p>
            <a:pPr algn="ctr"/>
            <a:endParaRPr lang="en-GB" sz="1600" dirty="0">
              <a:solidFill>
                <a:schemeClr val="tx1"/>
              </a:solidFill>
              <a:latin typeface="+mj-lt"/>
            </a:endParaRPr>
          </a:p>
        </p:txBody>
      </p:sp>
      <p:sp>
        <p:nvSpPr>
          <p:cNvPr id="17" name="Rectangle 16"/>
          <p:cNvSpPr/>
          <p:nvPr/>
        </p:nvSpPr>
        <p:spPr>
          <a:xfrm>
            <a:off x="4572001" y="3325919"/>
            <a:ext cx="7249270" cy="322478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 paper based user document is usually in booklet form. What information would this booklet include?</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one advantage to an organisation who use paper documentation.</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43A14AE7-CA75-49C4-B692-3AEC0065E669}"/>
              </a:ext>
            </a:extLst>
          </p:cNvPr>
          <p:cNvPicPr>
            <a:picLocks noChangeAspect="1"/>
          </p:cNvPicPr>
          <p:nvPr/>
        </p:nvPicPr>
        <p:blipFill rotWithShape="1">
          <a:blip r:embed="rId3"/>
          <a:srcRect r="38685"/>
          <a:stretch/>
        </p:blipFill>
        <p:spPr>
          <a:xfrm>
            <a:off x="157162" y="678934"/>
            <a:ext cx="4204976" cy="3238500"/>
          </a:xfrm>
          <a:prstGeom prst="rect">
            <a:avLst/>
          </a:prstGeom>
        </p:spPr>
      </p:pic>
    </p:spTree>
    <p:extLst>
      <p:ext uri="{BB962C8B-B14F-4D97-AF65-F5344CB8AC3E}">
        <p14:creationId xmlns:p14="http://schemas.microsoft.com/office/powerpoint/2010/main" val="1867895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p:txBody>
      </p:sp>
      <p:sp>
        <p:nvSpPr>
          <p:cNvPr id="23" name="Rectangle 22"/>
          <p:cNvSpPr/>
          <p:nvPr/>
        </p:nvSpPr>
        <p:spPr>
          <a:xfrm>
            <a:off x="4572001" y="2142371"/>
            <a:ext cx="7249270" cy="144027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does on-screen documentation work?</a:t>
            </a:r>
          </a:p>
          <a:p>
            <a:pPr algn="ctr"/>
            <a:endParaRPr lang="en-GB" dirty="0">
              <a:solidFill>
                <a:schemeClr val="tx1"/>
              </a:solidFill>
              <a:latin typeface="+mj-lt"/>
            </a:endParaRPr>
          </a:p>
          <a:p>
            <a:pPr algn="ctr"/>
            <a:endParaRPr lang="en-GB" sz="1600" dirty="0">
              <a:solidFill>
                <a:schemeClr val="tx1"/>
              </a:solidFill>
              <a:latin typeface="+mj-lt"/>
            </a:endParaRPr>
          </a:p>
        </p:txBody>
      </p:sp>
      <p:sp>
        <p:nvSpPr>
          <p:cNvPr id="17" name="Rectangle 16"/>
          <p:cNvSpPr/>
          <p:nvPr/>
        </p:nvSpPr>
        <p:spPr>
          <a:xfrm>
            <a:off x="4572001" y="3715399"/>
            <a:ext cx="7249270" cy="283530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 range features you could find with on-screen documentation.</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one advantage to using on-screen documentation instead of a paper based version.</a:t>
            </a: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4" name="Picture 3">
            <a:extLst>
              <a:ext uri="{FF2B5EF4-FFF2-40B4-BE49-F238E27FC236}">
                <a16:creationId xmlns:a16="http://schemas.microsoft.com/office/drawing/2014/main" id="{A6288C68-6B0A-40D6-B312-0009DA6B0844}"/>
              </a:ext>
            </a:extLst>
          </p:cNvPr>
          <p:cNvPicPr>
            <a:picLocks noChangeAspect="1"/>
          </p:cNvPicPr>
          <p:nvPr/>
        </p:nvPicPr>
        <p:blipFill>
          <a:blip r:embed="rId3"/>
          <a:stretch>
            <a:fillRect/>
          </a:stretch>
        </p:blipFill>
        <p:spPr>
          <a:xfrm>
            <a:off x="157161" y="673017"/>
            <a:ext cx="4170547" cy="3042382"/>
          </a:xfrm>
          <a:prstGeom prst="rect">
            <a:avLst/>
          </a:prstGeom>
          <a:ln>
            <a:solidFill>
              <a:schemeClr val="tx1"/>
            </a:solidFill>
          </a:ln>
        </p:spPr>
      </p:pic>
    </p:spTree>
    <p:extLst>
      <p:ext uri="{BB962C8B-B14F-4D97-AF65-F5344CB8AC3E}">
        <p14:creationId xmlns:p14="http://schemas.microsoft.com/office/powerpoint/2010/main" val="2175783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Maintenance - Documentation</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documentation introduced?</a:t>
            </a:r>
          </a:p>
        </p:txBody>
      </p:sp>
      <p:sp>
        <p:nvSpPr>
          <p:cNvPr id="23" name="Rectangle 22"/>
          <p:cNvSpPr/>
          <p:nvPr/>
        </p:nvSpPr>
        <p:spPr>
          <a:xfrm>
            <a:off x="4572001" y="2142371"/>
            <a:ext cx="7249270" cy="144027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Who is the technical documentation for?</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sz="1600" dirty="0">
              <a:solidFill>
                <a:schemeClr val="tx1"/>
              </a:solidFill>
              <a:latin typeface="+mj-lt"/>
            </a:endParaRPr>
          </a:p>
        </p:txBody>
      </p:sp>
      <p:sp>
        <p:nvSpPr>
          <p:cNvPr id="17" name="Rectangle 16"/>
          <p:cNvSpPr/>
          <p:nvPr/>
        </p:nvSpPr>
        <p:spPr>
          <a:xfrm>
            <a:off x="4572001" y="3715399"/>
            <a:ext cx="7249270" cy="283530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content that could typically be found in the technical documentation.</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Why would engineers and software developers find this type of documentation useful?</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A0CAAD2B-7F8B-40DC-B274-43DC3AD13E25}"/>
              </a:ext>
            </a:extLst>
          </p:cNvPr>
          <p:cNvPicPr>
            <a:picLocks noChangeAspect="1"/>
          </p:cNvPicPr>
          <p:nvPr/>
        </p:nvPicPr>
        <p:blipFill rotWithShape="1">
          <a:blip r:embed="rId3"/>
          <a:srcRect l="31043" r="34467" b="34887"/>
          <a:stretch/>
        </p:blipFill>
        <p:spPr>
          <a:xfrm>
            <a:off x="157163" y="673017"/>
            <a:ext cx="4204976" cy="3354322"/>
          </a:xfrm>
          <a:prstGeom prst="rect">
            <a:avLst/>
          </a:prstGeom>
          <a:ln>
            <a:solidFill>
              <a:schemeClr val="tx1"/>
            </a:solidFill>
          </a:ln>
        </p:spPr>
      </p:pic>
    </p:spTree>
    <p:extLst>
      <p:ext uri="{BB962C8B-B14F-4D97-AF65-F5344CB8AC3E}">
        <p14:creationId xmlns:p14="http://schemas.microsoft.com/office/powerpoint/2010/main" val="4045620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EACDA88-7722-4C0F-9E3B-F3A641F1350A}"/>
              </a:ext>
            </a:extLst>
          </p:cNvPr>
          <p:cNvSpPr>
            <a:spLocks noGrp="1"/>
          </p:cNvSpPr>
          <p:nvPr>
            <p:ph type="sldNum" sz="quarter" idx="11"/>
          </p:nvPr>
        </p:nvSpPr>
        <p:spPr/>
        <p:txBody>
          <a:bodyPr/>
          <a:lstStyle/>
          <a:p>
            <a:fld id="{058DB212-BFA2-403F-85EF-DFD3FF6D973A}" type="slidenum">
              <a:rPr lang="en-US" noProof="0" smtClean="0"/>
              <a:pPr/>
              <a:t>2</a:t>
            </a:fld>
            <a:endParaRPr lang="en-US" noProof="0"/>
          </a:p>
        </p:txBody>
      </p:sp>
    </p:spTree>
    <p:extLst>
      <p:ext uri="{BB962C8B-B14F-4D97-AF65-F5344CB8AC3E}">
        <p14:creationId xmlns:p14="http://schemas.microsoft.com/office/powerpoint/2010/main" val="1593707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Starter</a:t>
            </a:r>
          </a:p>
          <a:p>
            <a:r>
              <a:rPr lang="en-GB" dirty="0">
                <a:latin typeface="+mj-lt"/>
              </a:rPr>
              <a:t>Use the key terms to complete the model below.</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848716023"/>
              </p:ext>
            </p:extLst>
          </p:nvPr>
        </p:nvGraphicFramePr>
        <p:xfrm>
          <a:off x="6415790" y="927960"/>
          <a:ext cx="4736892" cy="2013260"/>
        </p:xfrm>
        <a:graphic>
          <a:graphicData uri="http://schemas.openxmlformats.org/drawingml/2006/table">
            <a:tbl>
              <a:tblPr firstRow="1" bandRow="1">
                <a:tableStyleId>{5940675A-B579-460E-94D1-54222C63F5DA}</a:tableStyleId>
              </a:tblPr>
              <a:tblGrid>
                <a:gridCol w="1578964">
                  <a:extLst>
                    <a:ext uri="{9D8B030D-6E8A-4147-A177-3AD203B41FA5}">
                      <a16:colId xmlns:a16="http://schemas.microsoft.com/office/drawing/2014/main" val="1419975808"/>
                    </a:ext>
                  </a:extLst>
                </a:gridCol>
                <a:gridCol w="1578964">
                  <a:extLst>
                    <a:ext uri="{9D8B030D-6E8A-4147-A177-3AD203B41FA5}">
                      <a16:colId xmlns:a16="http://schemas.microsoft.com/office/drawing/2014/main" val="293769274"/>
                    </a:ext>
                  </a:extLst>
                </a:gridCol>
                <a:gridCol w="1578964">
                  <a:extLst>
                    <a:ext uri="{9D8B030D-6E8A-4147-A177-3AD203B41FA5}">
                      <a16:colId xmlns:a16="http://schemas.microsoft.com/office/drawing/2014/main" val="1377571787"/>
                    </a:ext>
                  </a:extLst>
                </a:gridCol>
              </a:tblGrid>
              <a:tr h="1006630">
                <a:tc>
                  <a:txBody>
                    <a:bodyPr/>
                    <a:lstStyle/>
                    <a:p>
                      <a:r>
                        <a:rPr lang="en-GB" sz="1800" dirty="0">
                          <a:latin typeface="+mj-lt"/>
                        </a:rPr>
                        <a:t>Analysis</a:t>
                      </a:r>
                    </a:p>
                  </a:txBody>
                  <a:tcPr/>
                </a:tc>
                <a:tc>
                  <a:txBody>
                    <a:bodyPr/>
                    <a:lstStyle/>
                    <a:p>
                      <a:r>
                        <a:rPr lang="en-GB" sz="1800" dirty="0">
                          <a:latin typeface="+mj-lt"/>
                        </a:rPr>
                        <a:t>Design</a:t>
                      </a:r>
                    </a:p>
                  </a:txBody>
                  <a:tcPr/>
                </a:tc>
                <a:tc>
                  <a:txBody>
                    <a:bodyPr/>
                    <a:lstStyle/>
                    <a:p>
                      <a:r>
                        <a:rPr lang="en-GB" sz="1800" dirty="0">
                          <a:latin typeface="+mj-lt"/>
                        </a:rPr>
                        <a:t>Evaluation</a:t>
                      </a:r>
                    </a:p>
                  </a:txBody>
                  <a:tcPr/>
                </a:tc>
                <a:extLst>
                  <a:ext uri="{0D108BD9-81ED-4DB2-BD59-A6C34878D82A}">
                    <a16:rowId xmlns:a16="http://schemas.microsoft.com/office/drawing/2014/main" val="3712293696"/>
                  </a:ext>
                </a:extLst>
              </a:tr>
              <a:tr h="1006630">
                <a:tc>
                  <a:txBody>
                    <a:bodyPr/>
                    <a:lstStyle/>
                    <a:p>
                      <a:r>
                        <a:rPr lang="en-GB" sz="1800" dirty="0">
                          <a:latin typeface="+mj-lt"/>
                        </a:rPr>
                        <a:t>Implementation</a:t>
                      </a:r>
                    </a:p>
                  </a:txBody>
                  <a:tcPr/>
                </a:tc>
                <a:tc>
                  <a:txBody>
                    <a:bodyPr/>
                    <a:lstStyle/>
                    <a:p>
                      <a:r>
                        <a:rPr lang="en-GB" sz="1800" dirty="0">
                          <a:latin typeface="+mj-lt"/>
                        </a:rPr>
                        <a:t>Investigation</a:t>
                      </a:r>
                    </a:p>
                  </a:txBody>
                  <a:tcPr/>
                </a:tc>
                <a:tc>
                  <a:txBody>
                    <a:bodyPr/>
                    <a:lstStyle/>
                    <a:p>
                      <a:r>
                        <a:rPr lang="en-GB" sz="1800" dirty="0">
                          <a:latin typeface="+mj-lt"/>
                        </a:rPr>
                        <a:t>Maintenance</a:t>
                      </a:r>
                    </a:p>
                  </a:txBody>
                  <a:tcPr/>
                </a:tc>
                <a:extLst>
                  <a:ext uri="{0D108BD9-81ED-4DB2-BD59-A6C34878D82A}">
                    <a16:rowId xmlns:a16="http://schemas.microsoft.com/office/drawing/2014/main" val="2257671480"/>
                  </a:ext>
                </a:extLst>
              </a:tr>
            </a:tbl>
          </a:graphicData>
        </a:graphic>
      </p:graphicFrame>
      <p:pic>
        <p:nvPicPr>
          <p:cNvPr id="5" name="Picture 4">
            <a:extLst>
              <a:ext uri="{FF2B5EF4-FFF2-40B4-BE49-F238E27FC236}">
                <a16:creationId xmlns:a16="http://schemas.microsoft.com/office/drawing/2014/main" id="{C1E36A16-E0DA-4CD7-986E-103F8A1D14A8}"/>
              </a:ext>
            </a:extLst>
          </p:cNvPr>
          <p:cNvPicPr>
            <a:picLocks noChangeAspect="1"/>
          </p:cNvPicPr>
          <p:nvPr/>
        </p:nvPicPr>
        <p:blipFill>
          <a:blip r:embed="rId3"/>
          <a:stretch>
            <a:fillRect/>
          </a:stretch>
        </p:blipFill>
        <p:spPr>
          <a:xfrm>
            <a:off x="212127" y="927960"/>
            <a:ext cx="3865198" cy="5658179"/>
          </a:xfrm>
          <a:prstGeom prst="rect">
            <a:avLst/>
          </a:prstGeom>
        </p:spPr>
      </p:pic>
    </p:spTree>
    <p:extLst>
      <p:ext uri="{BB962C8B-B14F-4D97-AF65-F5344CB8AC3E}">
        <p14:creationId xmlns:p14="http://schemas.microsoft.com/office/powerpoint/2010/main" val="3268291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Feasibility report</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feasibility report conducted?</a:t>
            </a: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23" name="Rectangle 22"/>
          <p:cNvSpPr/>
          <p:nvPr/>
        </p:nvSpPr>
        <p:spPr>
          <a:xfrm>
            <a:off x="4572001" y="2142371"/>
            <a:ext cx="7249270" cy="134567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feasibility report?</a:t>
            </a:r>
          </a:p>
          <a:p>
            <a:pPr algn="ctr"/>
            <a:endParaRPr lang="en-GB" sz="1400" dirty="0">
              <a:solidFill>
                <a:schemeClr val="tx1"/>
              </a:solidFill>
              <a:latin typeface="+mj-lt"/>
            </a:endParaRPr>
          </a:p>
        </p:txBody>
      </p:sp>
      <p:sp>
        <p:nvSpPr>
          <p:cNvPr id="17" name="Rectangle 16"/>
          <p:cNvSpPr/>
          <p:nvPr/>
        </p:nvSpPr>
        <p:spPr>
          <a:xfrm>
            <a:off x="157163" y="3647268"/>
            <a:ext cx="11664108" cy="290343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What questions will this report ask?</a:t>
            </a:r>
          </a:p>
          <a:p>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10" name="Picture 9">
            <a:extLst>
              <a:ext uri="{FF2B5EF4-FFF2-40B4-BE49-F238E27FC236}">
                <a16:creationId xmlns:a16="http://schemas.microsoft.com/office/drawing/2014/main" id="{BFA79004-7C6A-4DBC-8D8F-51E2F789D031}"/>
              </a:ext>
            </a:extLst>
          </p:cNvPr>
          <p:cNvPicPr>
            <a:picLocks noChangeAspect="1"/>
          </p:cNvPicPr>
          <p:nvPr/>
        </p:nvPicPr>
        <p:blipFill>
          <a:blip r:embed="rId3"/>
          <a:stretch>
            <a:fillRect/>
          </a:stretch>
        </p:blipFill>
        <p:spPr>
          <a:xfrm>
            <a:off x="157162" y="727999"/>
            <a:ext cx="4189986" cy="2794688"/>
          </a:xfrm>
          <a:prstGeom prst="rect">
            <a:avLst/>
          </a:prstGeom>
        </p:spPr>
      </p:pic>
    </p:spTree>
    <p:extLst>
      <p:ext uri="{BB962C8B-B14F-4D97-AF65-F5344CB8AC3E}">
        <p14:creationId xmlns:p14="http://schemas.microsoft.com/office/powerpoint/2010/main" val="2990894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8956857" cy="738664"/>
          </a:xfrm>
          <a:prstGeom prst="rect">
            <a:avLst/>
          </a:prstGeom>
          <a:noFill/>
        </p:spPr>
        <p:txBody>
          <a:bodyPr wrap="square" rtlCol="0">
            <a:spAutoFit/>
          </a:bodyPr>
          <a:lstStyle/>
          <a:p>
            <a:r>
              <a:rPr lang="en-GB" sz="2400" b="1" u="sng" dirty="0">
                <a:latin typeface="+mj-lt"/>
              </a:rPr>
              <a:t>Investigation methods</a:t>
            </a:r>
          </a:p>
          <a:p>
            <a:r>
              <a:rPr lang="en-GB" dirty="0">
                <a:latin typeface="+mj-lt"/>
              </a:rPr>
              <a:t>Use the table below to identify a range of investigation methods and their purpose.</a:t>
            </a:r>
          </a:p>
        </p:txBody>
      </p:sp>
      <p:graphicFrame>
        <p:nvGraphicFramePr>
          <p:cNvPr id="2" name="Table 1">
            <a:extLst>
              <a:ext uri="{FF2B5EF4-FFF2-40B4-BE49-F238E27FC236}">
                <a16:creationId xmlns:a16="http://schemas.microsoft.com/office/drawing/2014/main" id="{A2609E55-A7A2-44A9-B684-320081BA7D5A}"/>
              </a:ext>
            </a:extLst>
          </p:cNvPr>
          <p:cNvGraphicFramePr>
            <a:graphicFrameLocks noGrp="1"/>
          </p:cNvGraphicFramePr>
          <p:nvPr>
            <p:extLst>
              <p:ext uri="{D42A27DB-BD31-4B8C-83A1-F6EECF244321}">
                <p14:modId xmlns:p14="http://schemas.microsoft.com/office/powerpoint/2010/main" val="351571875"/>
              </p:ext>
            </p:extLst>
          </p:nvPr>
        </p:nvGraphicFramePr>
        <p:xfrm>
          <a:off x="274392" y="889462"/>
          <a:ext cx="11354215" cy="5631258"/>
        </p:xfrm>
        <a:graphic>
          <a:graphicData uri="http://schemas.openxmlformats.org/drawingml/2006/table">
            <a:tbl>
              <a:tblPr firstRow="1" bandRow="1">
                <a:tableStyleId>{5940675A-B579-460E-94D1-54222C63F5DA}</a:tableStyleId>
              </a:tblPr>
              <a:tblGrid>
                <a:gridCol w="2270843">
                  <a:extLst>
                    <a:ext uri="{9D8B030D-6E8A-4147-A177-3AD203B41FA5}">
                      <a16:colId xmlns:a16="http://schemas.microsoft.com/office/drawing/2014/main" val="1887615232"/>
                    </a:ext>
                  </a:extLst>
                </a:gridCol>
                <a:gridCol w="2270843">
                  <a:extLst>
                    <a:ext uri="{9D8B030D-6E8A-4147-A177-3AD203B41FA5}">
                      <a16:colId xmlns:a16="http://schemas.microsoft.com/office/drawing/2014/main" val="4026136408"/>
                    </a:ext>
                  </a:extLst>
                </a:gridCol>
                <a:gridCol w="2270843">
                  <a:extLst>
                    <a:ext uri="{9D8B030D-6E8A-4147-A177-3AD203B41FA5}">
                      <a16:colId xmlns:a16="http://schemas.microsoft.com/office/drawing/2014/main" val="3037056051"/>
                    </a:ext>
                  </a:extLst>
                </a:gridCol>
                <a:gridCol w="2270843">
                  <a:extLst>
                    <a:ext uri="{9D8B030D-6E8A-4147-A177-3AD203B41FA5}">
                      <a16:colId xmlns:a16="http://schemas.microsoft.com/office/drawing/2014/main" val="3920310251"/>
                    </a:ext>
                  </a:extLst>
                </a:gridCol>
                <a:gridCol w="2270843">
                  <a:extLst>
                    <a:ext uri="{9D8B030D-6E8A-4147-A177-3AD203B41FA5}">
                      <a16:colId xmlns:a16="http://schemas.microsoft.com/office/drawing/2014/main" val="2246052856"/>
                    </a:ext>
                  </a:extLst>
                </a:gridCol>
              </a:tblGrid>
              <a:tr h="1877665">
                <a:tc>
                  <a:txBody>
                    <a:bodyPr/>
                    <a:lstStyle/>
                    <a:p>
                      <a:endParaRPr lang="en-GB" dirty="0">
                        <a:latin typeface="+mj-lt"/>
                      </a:endParaRPr>
                    </a:p>
                  </a:txBody>
                  <a:tcPr/>
                </a:tc>
                <a:tc>
                  <a:txBody>
                    <a:bodyPr/>
                    <a:lstStyle/>
                    <a:p>
                      <a:endParaRPr lang="en-GB">
                        <a:latin typeface="+mj-lt"/>
                      </a:endParaRPr>
                    </a:p>
                  </a:txBody>
                  <a:tcPr/>
                </a:tc>
                <a:tc>
                  <a:txBody>
                    <a:bodyPr/>
                    <a:lstStyle/>
                    <a:p>
                      <a:endParaRPr lang="en-GB">
                        <a:latin typeface="+mj-lt"/>
                      </a:endParaRPr>
                    </a:p>
                  </a:txBody>
                  <a:tcPr/>
                </a:tc>
                <a:tc>
                  <a:txBody>
                    <a:bodyPr/>
                    <a:lstStyle/>
                    <a:p>
                      <a:endParaRPr lang="en-GB">
                        <a:latin typeface="+mj-lt"/>
                      </a:endParaRPr>
                    </a:p>
                  </a:txBody>
                  <a:tcPr/>
                </a:tc>
                <a:tc>
                  <a:txBody>
                    <a:bodyPr/>
                    <a:lstStyle/>
                    <a:p>
                      <a:endParaRPr lang="en-GB">
                        <a:latin typeface="+mj-lt"/>
                      </a:endParaRPr>
                    </a:p>
                  </a:txBody>
                  <a:tcPr/>
                </a:tc>
                <a:extLst>
                  <a:ext uri="{0D108BD9-81ED-4DB2-BD59-A6C34878D82A}">
                    <a16:rowId xmlns:a16="http://schemas.microsoft.com/office/drawing/2014/main" val="3035282930"/>
                  </a:ext>
                </a:extLst>
              </a:tr>
              <a:tr h="801319">
                <a:tc>
                  <a:txBody>
                    <a:bodyPr/>
                    <a:lstStyle/>
                    <a:p>
                      <a:r>
                        <a:rPr lang="en-GB">
                          <a:latin typeface="+mj-lt"/>
                        </a:rPr>
                        <a:t>Method:</a:t>
                      </a:r>
                      <a:endParaRPr lang="en-GB" dirty="0">
                        <a:latin typeface="+mj-lt"/>
                      </a:endParaRPr>
                    </a:p>
                  </a:txBody>
                  <a:tcPr/>
                </a:tc>
                <a:tc>
                  <a:txBody>
                    <a:bodyPr/>
                    <a:lstStyle/>
                    <a:p>
                      <a:r>
                        <a:rPr lang="en-GB">
                          <a:latin typeface="+mj-lt"/>
                        </a:rPr>
                        <a:t>Method:</a:t>
                      </a:r>
                      <a:endParaRPr lang="en-GB" dirty="0">
                        <a:latin typeface="+mj-lt"/>
                      </a:endParaRPr>
                    </a:p>
                  </a:txBody>
                  <a:tcPr/>
                </a:tc>
                <a:tc>
                  <a:txBody>
                    <a:bodyPr/>
                    <a:lstStyle/>
                    <a:p>
                      <a:r>
                        <a:rPr lang="en-GB">
                          <a:latin typeface="+mj-lt"/>
                        </a:rPr>
                        <a:t>Method:</a:t>
                      </a:r>
                      <a:endParaRPr lang="en-GB" dirty="0">
                        <a:latin typeface="+mj-lt"/>
                      </a:endParaRPr>
                    </a:p>
                  </a:txBody>
                  <a:tcPr/>
                </a:tc>
                <a:tc>
                  <a:txBody>
                    <a:bodyPr/>
                    <a:lstStyle/>
                    <a:p>
                      <a:r>
                        <a:rPr lang="en-GB" dirty="0">
                          <a:latin typeface="+mj-lt"/>
                        </a:rPr>
                        <a:t>Method:</a:t>
                      </a:r>
                    </a:p>
                  </a:txBody>
                  <a:tcPr/>
                </a:tc>
                <a:tc>
                  <a:txBody>
                    <a:bodyPr/>
                    <a:lstStyle/>
                    <a:p>
                      <a:r>
                        <a:rPr lang="en-GB" dirty="0">
                          <a:latin typeface="+mj-lt"/>
                        </a:rPr>
                        <a:t>Method:</a:t>
                      </a:r>
                    </a:p>
                  </a:txBody>
                  <a:tcPr/>
                </a:tc>
                <a:extLst>
                  <a:ext uri="{0D108BD9-81ED-4DB2-BD59-A6C34878D82A}">
                    <a16:rowId xmlns:a16="http://schemas.microsoft.com/office/drawing/2014/main" val="1816683573"/>
                  </a:ext>
                </a:extLst>
              </a:tr>
              <a:tr h="2952274">
                <a:tc>
                  <a:txBody>
                    <a:bodyPr/>
                    <a:lstStyle/>
                    <a:p>
                      <a:r>
                        <a:rPr lang="en-GB">
                          <a:latin typeface="+mj-lt"/>
                        </a:rPr>
                        <a:t>Description:</a:t>
                      </a:r>
                      <a:endParaRPr lang="en-GB" dirty="0">
                        <a:latin typeface="+mj-lt"/>
                      </a:endParaRPr>
                    </a:p>
                  </a:txBody>
                  <a:tcPr/>
                </a:tc>
                <a:tc>
                  <a:txBody>
                    <a:bodyPr/>
                    <a:lstStyle/>
                    <a:p>
                      <a:r>
                        <a:rPr lang="en-GB">
                          <a:latin typeface="+mj-lt"/>
                        </a:rPr>
                        <a:t>Description:</a:t>
                      </a:r>
                      <a:endParaRPr lang="en-GB" dirty="0">
                        <a:latin typeface="+mj-lt"/>
                      </a:endParaRPr>
                    </a:p>
                  </a:txBody>
                  <a:tcPr/>
                </a:tc>
                <a:tc>
                  <a:txBody>
                    <a:bodyPr/>
                    <a:lstStyle/>
                    <a:p>
                      <a:r>
                        <a:rPr lang="en-GB">
                          <a:latin typeface="+mj-lt"/>
                        </a:rPr>
                        <a:t>Description:</a:t>
                      </a:r>
                      <a:endParaRPr lang="en-GB" dirty="0">
                        <a:latin typeface="+mj-lt"/>
                      </a:endParaRPr>
                    </a:p>
                  </a:txBody>
                  <a:tcPr/>
                </a:tc>
                <a:tc>
                  <a:txBody>
                    <a:bodyPr/>
                    <a:lstStyle/>
                    <a:p>
                      <a:r>
                        <a:rPr lang="en-GB" dirty="0">
                          <a:latin typeface="+mj-lt"/>
                        </a:rPr>
                        <a:t>Description:</a:t>
                      </a:r>
                    </a:p>
                  </a:txBody>
                  <a:tcPr/>
                </a:tc>
                <a:tc>
                  <a:txBody>
                    <a:bodyPr/>
                    <a:lstStyle/>
                    <a:p>
                      <a:r>
                        <a:rPr lang="en-GB" dirty="0">
                          <a:latin typeface="+mj-lt"/>
                        </a:rPr>
                        <a:t>Description:</a:t>
                      </a:r>
                    </a:p>
                  </a:txBody>
                  <a:tcPr/>
                </a:tc>
                <a:extLst>
                  <a:ext uri="{0D108BD9-81ED-4DB2-BD59-A6C34878D82A}">
                    <a16:rowId xmlns:a16="http://schemas.microsoft.com/office/drawing/2014/main" val="113083046"/>
                  </a:ext>
                </a:extLst>
              </a:tr>
            </a:tbl>
          </a:graphicData>
        </a:graphic>
      </p:graphicFrame>
      <p:pic>
        <p:nvPicPr>
          <p:cNvPr id="4" name="Picture 3">
            <a:extLst>
              <a:ext uri="{FF2B5EF4-FFF2-40B4-BE49-F238E27FC236}">
                <a16:creationId xmlns:a16="http://schemas.microsoft.com/office/drawing/2014/main" id="{4DFDDE0D-C587-4BAE-80A6-293FF91545E6}"/>
              </a:ext>
            </a:extLst>
          </p:cNvPr>
          <p:cNvPicPr>
            <a:picLocks noChangeAspect="1"/>
          </p:cNvPicPr>
          <p:nvPr/>
        </p:nvPicPr>
        <p:blipFill>
          <a:blip r:embed="rId3"/>
          <a:stretch>
            <a:fillRect/>
          </a:stretch>
        </p:blipFill>
        <p:spPr>
          <a:xfrm>
            <a:off x="470159" y="1114269"/>
            <a:ext cx="1959922" cy="1299148"/>
          </a:xfrm>
          <a:prstGeom prst="rect">
            <a:avLst/>
          </a:prstGeom>
        </p:spPr>
      </p:pic>
      <p:pic>
        <p:nvPicPr>
          <p:cNvPr id="7" name="Picture 6">
            <a:extLst>
              <a:ext uri="{FF2B5EF4-FFF2-40B4-BE49-F238E27FC236}">
                <a16:creationId xmlns:a16="http://schemas.microsoft.com/office/drawing/2014/main" id="{A2EC3C3A-E5DA-4527-AD4C-EC51102690EE}"/>
              </a:ext>
            </a:extLst>
          </p:cNvPr>
          <p:cNvPicPr>
            <a:picLocks noChangeAspect="1"/>
          </p:cNvPicPr>
          <p:nvPr/>
        </p:nvPicPr>
        <p:blipFill>
          <a:blip r:embed="rId4"/>
          <a:stretch>
            <a:fillRect/>
          </a:stretch>
        </p:blipFill>
        <p:spPr>
          <a:xfrm>
            <a:off x="2632667" y="1114269"/>
            <a:ext cx="2002923" cy="1299148"/>
          </a:xfrm>
          <a:prstGeom prst="rect">
            <a:avLst/>
          </a:prstGeom>
        </p:spPr>
      </p:pic>
      <p:pic>
        <p:nvPicPr>
          <p:cNvPr id="8" name="Picture 7">
            <a:extLst>
              <a:ext uri="{FF2B5EF4-FFF2-40B4-BE49-F238E27FC236}">
                <a16:creationId xmlns:a16="http://schemas.microsoft.com/office/drawing/2014/main" id="{E40CF8F3-80F5-4202-B077-0DB600FCE455}"/>
              </a:ext>
            </a:extLst>
          </p:cNvPr>
          <p:cNvPicPr>
            <a:picLocks noChangeAspect="1"/>
          </p:cNvPicPr>
          <p:nvPr/>
        </p:nvPicPr>
        <p:blipFill rotWithShape="1">
          <a:blip r:embed="rId5"/>
          <a:srcRect r="8856"/>
          <a:stretch/>
        </p:blipFill>
        <p:spPr>
          <a:xfrm>
            <a:off x="5004219" y="1114269"/>
            <a:ext cx="1894562" cy="1299148"/>
          </a:xfrm>
          <a:prstGeom prst="rect">
            <a:avLst/>
          </a:prstGeom>
        </p:spPr>
      </p:pic>
      <p:pic>
        <p:nvPicPr>
          <p:cNvPr id="9" name="Picture 8">
            <a:extLst>
              <a:ext uri="{FF2B5EF4-FFF2-40B4-BE49-F238E27FC236}">
                <a16:creationId xmlns:a16="http://schemas.microsoft.com/office/drawing/2014/main" id="{592C6E01-3CED-4492-9061-919D448DA630}"/>
              </a:ext>
            </a:extLst>
          </p:cNvPr>
          <p:cNvPicPr>
            <a:picLocks noChangeAspect="1"/>
          </p:cNvPicPr>
          <p:nvPr/>
        </p:nvPicPr>
        <p:blipFill>
          <a:blip r:embed="rId6"/>
          <a:stretch>
            <a:fillRect/>
          </a:stretch>
        </p:blipFill>
        <p:spPr>
          <a:xfrm>
            <a:off x="7187782" y="1114269"/>
            <a:ext cx="2076138" cy="1297586"/>
          </a:xfrm>
          <a:prstGeom prst="rect">
            <a:avLst/>
          </a:prstGeom>
        </p:spPr>
      </p:pic>
      <p:pic>
        <p:nvPicPr>
          <p:cNvPr id="10" name="Picture 9">
            <a:extLst>
              <a:ext uri="{FF2B5EF4-FFF2-40B4-BE49-F238E27FC236}">
                <a16:creationId xmlns:a16="http://schemas.microsoft.com/office/drawing/2014/main" id="{BDF80000-4322-4E66-931F-80CE1947CBE3}"/>
              </a:ext>
            </a:extLst>
          </p:cNvPr>
          <p:cNvPicPr>
            <a:picLocks noChangeAspect="1"/>
          </p:cNvPicPr>
          <p:nvPr/>
        </p:nvPicPr>
        <p:blipFill>
          <a:blip r:embed="rId7"/>
          <a:stretch>
            <a:fillRect/>
          </a:stretch>
        </p:blipFill>
        <p:spPr>
          <a:xfrm>
            <a:off x="9466506" y="1114269"/>
            <a:ext cx="1956209" cy="1297586"/>
          </a:xfrm>
          <a:prstGeom prst="rect">
            <a:avLst/>
          </a:prstGeom>
        </p:spPr>
      </p:pic>
    </p:spTree>
    <p:extLst>
      <p:ext uri="{BB962C8B-B14F-4D97-AF65-F5344CB8AC3E}">
        <p14:creationId xmlns:p14="http://schemas.microsoft.com/office/powerpoint/2010/main" val="289607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Data Flow Diagram (DFD)</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data flow diagram introduced?</a:t>
            </a:r>
          </a:p>
          <a:p>
            <a:pPr algn="ctr"/>
            <a:endParaRPr lang="en-GB" sz="1400" dirty="0">
              <a:solidFill>
                <a:schemeClr val="tx1"/>
              </a:solidFill>
              <a:latin typeface="+mj-lt"/>
            </a:endParaRPr>
          </a:p>
        </p:txBody>
      </p:sp>
      <p:sp>
        <p:nvSpPr>
          <p:cNvPr id="23" name="Rectangle 22"/>
          <p:cNvSpPr/>
          <p:nvPr/>
        </p:nvSpPr>
        <p:spPr>
          <a:xfrm>
            <a:off x="4572001" y="2142371"/>
            <a:ext cx="7249270" cy="134567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data flow diagram?</a:t>
            </a:r>
          </a:p>
          <a:p>
            <a:pPr algn="ctr"/>
            <a:endParaRPr lang="en-GB" sz="1400" dirty="0">
              <a:solidFill>
                <a:schemeClr val="tx1"/>
              </a:solidFill>
              <a:latin typeface="+mj-lt"/>
            </a:endParaRPr>
          </a:p>
        </p:txBody>
      </p:sp>
      <p:sp>
        <p:nvSpPr>
          <p:cNvPr id="17" name="Rectangle 16"/>
          <p:cNvSpPr/>
          <p:nvPr/>
        </p:nvSpPr>
        <p:spPr>
          <a:xfrm>
            <a:off x="157162" y="3647268"/>
            <a:ext cx="11664109" cy="290343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Complete the table below to identify the properties of a data flow diagram.</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8" name="Picture 7">
            <a:extLst>
              <a:ext uri="{FF2B5EF4-FFF2-40B4-BE49-F238E27FC236}">
                <a16:creationId xmlns:a16="http://schemas.microsoft.com/office/drawing/2014/main" id="{D619F9D9-EB67-42A8-915E-EDAF123FFE83}"/>
              </a:ext>
            </a:extLst>
          </p:cNvPr>
          <p:cNvPicPr>
            <a:picLocks noChangeAspect="1"/>
          </p:cNvPicPr>
          <p:nvPr/>
        </p:nvPicPr>
        <p:blipFill>
          <a:blip r:embed="rId3"/>
          <a:stretch>
            <a:fillRect/>
          </a:stretch>
        </p:blipFill>
        <p:spPr>
          <a:xfrm>
            <a:off x="157162" y="742888"/>
            <a:ext cx="4264936" cy="2702902"/>
          </a:xfrm>
          <a:prstGeom prst="rect">
            <a:avLst/>
          </a:prstGeom>
        </p:spPr>
      </p:pic>
      <p:graphicFrame>
        <p:nvGraphicFramePr>
          <p:cNvPr id="2" name="Table 1">
            <a:extLst>
              <a:ext uri="{FF2B5EF4-FFF2-40B4-BE49-F238E27FC236}">
                <a16:creationId xmlns:a16="http://schemas.microsoft.com/office/drawing/2014/main" id="{F9E3B9E7-23DD-484D-ACCC-F14A94A7673A}"/>
              </a:ext>
            </a:extLst>
          </p:cNvPr>
          <p:cNvGraphicFramePr>
            <a:graphicFrameLocks noGrp="1"/>
          </p:cNvGraphicFramePr>
          <p:nvPr>
            <p:extLst>
              <p:ext uri="{D42A27DB-BD31-4B8C-83A1-F6EECF244321}">
                <p14:modId xmlns:p14="http://schemas.microsoft.com/office/powerpoint/2010/main" val="1758669591"/>
              </p:ext>
            </p:extLst>
          </p:nvPr>
        </p:nvGraphicFramePr>
        <p:xfrm>
          <a:off x="370729" y="4108618"/>
          <a:ext cx="11141717" cy="2247210"/>
        </p:xfrm>
        <a:graphic>
          <a:graphicData uri="http://schemas.openxmlformats.org/drawingml/2006/table">
            <a:tbl>
              <a:tblPr firstRow="1" bandRow="1">
                <a:tableStyleId>{5940675A-B579-460E-94D1-54222C63F5DA}</a:tableStyleId>
              </a:tblPr>
              <a:tblGrid>
                <a:gridCol w="1644095">
                  <a:extLst>
                    <a:ext uri="{9D8B030D-6E8A-4147-A177-3AD203B41FA5}">
                      <a16:colId xmlns:a16="http://schemas.microsoft.com/office/drawing/2014/main" val="1662044351"/>
                    </a:ext>
                  </a:extLst>
                </a:gridCol>
                <a:gridCol w="9497622">
                  <a:extLst>
                    <a:ext uri="{9D8B030D-6E8A-4147-A177-3AD203B41FA5}">
                      <a16:colId xmlns:a16="http://schemas.microsoft.com/office/drawing/2014/main" val="826740084"/>
                    </a:ext>
                  </a:extLst>
                </a:gridCol>
              </a:tblGrid>
              <a:tr h="449442">
                <a:tc>
                  <a:txBody>
                    <a:bodyPr/>
                    <a:lstStyle/>
                    <a:p>
                      <a:r>
                        <a:rPr lang="en-GB" b="1" dirty="0">
                          <a:latin typeface="+mj-lt"/>
                        </a:rPr>
                        <a:t>Property</a:t>
                      </a:r>
                    </a:p>
                  </a:txBody>
                  <a:tcPr/>
                </a:tc>
                <a:tc>
                  <a:txBody>
                    <a:bodyPr/>
                    <a:lstStyle/>
                    <a:p>
                      <a:r>
                        <a:rPr lang="en-GB" b="1" dirty="0">
                          <a:latin typeface="+mj-lt"/>
                        </a:rPr>
                        <a:t>Description</a:t>
                      </a:r>
                    </a:p>
                  </a:txBody>
                  <a:tcPr/>
                </a:tc>
                <a:extLst>
                  <a:ext uri="{0D108BD9-81ED-4DB2-BD59-A6C34878D82A}">
                    <a16:rowId xmlns:a16="http://schemas.microsoft.com/office/drawing/2014/main" val="107795741"/>
                  </a:ext>
                </a:extLst>
              </a:tr>
              <a:tr h="449442">
                <a:tc>
                  <a:txBody>
                    <a:bodyPr/>
                    <a:lstStyle/>
                    <a:p>
                      <a:r>
                        <a:rPr lang="en-GB" dirty="0">
                          <a:latin typeface="+mj-lt"/>
                        </a:rPr>
                        <a:t>Data store</a:t>
                      </a:r>
                    </a:p>
                  </a:txBody>
                  <a:tcPr/>
                </a:tc>
                <a:tc>
                  <a:txBody>
                    <a:bodyPr/>
                    <a:lstStyle/>
                    <a:p>
                      <a:endParaRPr lang="en-GB" dirty="0">
                        <a:latin typeface="+mj-lt"/>
                      </a:endParaRPr>
                    </a:p>
                  </a:txBody>
                  <a:tcPr/>
                </a:tc>
                <a:extLst>
                  <a:ext uri="{0D108BD9-81ED-4DB2-BD59-A6C34878D82A}">
                    <a16:rowId xmlns:a16="http://schemas.microsoft.com/office/drawing/2014/main" val="3630045374"/>
                  </a:ext>
                </a:extLst>
              </a:tr>
              <a:tr h="449442">
                <a:tc>
                  <a:txBody>
                    <a:bodyPr/>
                    <a:lstStyle/>
                    <a:p>
                      <a:r>
                        <a:rPr lang="en-GB" dirty="0">
                          <a:latin typeface="+mj-lt"/>
                        </a:rPr>
                        <a:t>External entity</a:t>
                      </a:r>
                    </a:p>
                  </a:txBody>
                  <a:tcPr/>
                </a:tc>
                <a:tc>
                  <a:txBody>
                    <a:bodyPr/>
                    <a:lstStyle/>
                    <a:p>
                      <a:endParaRPr lang="en-GB" dirty="0">
                        <a:latin typeface="+mj-lt"/>
                      </a:endParaRPr>
                    </a:p>
                  </a:txBody>
                  <a:tcPr/>
                </a:tc>
                <a:extLst>
                  <a:ext uri="{0D108BD9-81ED-4DB2-BD59-A6C34878D82A}">
                    <a16:rowId xmlns:a16="http://schemas.microsoft.com/office/drawing/2014/main" val="3654626590"/>
                  </a:ext>
                </a:extLst>
              </a:tr>
              <a:tr h="449442">
                <a:tc>
                  <a:txBody>
                    <a:bodyPr/>
                    <a:lstStyle/>
                    <a:p>
                      <a:r>
                        <a:rPr lang="en-GB" dirty="0">
                          <a:latin typeface="+mj-lt"/>
                        </a:rPr>
                        <a:t>Flow line</a:t>
                      </a:r>
                    </a:p>
                  </a:txBody>
                  <a:tcPr/>
                </a:tc>
                <a:tc>
                  <a:txBody>
                    <a:bodyPr/>
                    <a:lstStyle/>
                    <a:p>
                      <a:endParaRPr lang="en-GB" dirty="0">
                        <a:latin typeface="+mj-lt"/>
                      </a:endParaRPr>
                    </a:p>
                  </a:txBody>
                  <a:tcPr/>
                </a:tc>
                <a:extLst>
                  <a:ext uri="{0D108BD9-81ED-4DB2-BD59-A6C34878D82A}">
                    <a16:rowId xmlns:a16="http://schemas.microsoft.com/office/drawing/2014/main" val="3930088531"/>
                  </a:ext>
                </a:extLst>
              </a:tr>
              <a:tr h="449442">
                <a:tc>
                  <a:txBody>
                    <a:bodyPr/>
                    <a:lstStyle/>
                    <a:p>
                      <a:r>
                        <a:rPr lang="en-GB" dirty="0">
                          <a:latin typeface="+mj-lt"/>
                        </a:rPr>
                        <a:t>Process</a:t>
                      </a:r>
                    </a:p>
                  </a:txBody>
                  <a:tcPr/>
                </a:tc>
                <a:tc>
                  <a:txBody>
                    <a:bodyPr/>
                    <a:lstStyle/>
                    <a:p>
                      <a:endParaRPr lang="en-GB" dirty="0">
                        <a:latin typeface="+mj-lt"/>
                      </a:endParaRPr>
                    </a:p>
                  </a:txBody>
                  <a:tcPr/>
                </a:tc>
                <a:extLst>
                  <a:ext uri="{0D108BD9-81ED-4DB2-BD59-A6C34878D82A}">
                    <a16:rowId xmlns:a16="http://schemas.microsoft.com/office/drawing/2014/main" val="3224206379"/>
                  </a:ext>
                </a:extLst>
              </a:tr>
            </a:tbl>
          </a:graphicData>
        </a:graphic>
      </p:graphicFrame>
    </p:spTree>
    <p:extLst>
      <p:ext uri="{BB962C8B-B14F-4D97-AF65-F5344CB8AC3E}">
        <p14:creationId xmlns:p14="http://schemas.microsoft.com/office/powerpoint/2010/main" val="2935580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Decision table</a:t>
            </a:r>
          </a:p>
        </p:txBody>
      </p:sp>
      <p:sp>
        <p:nvSpPr>
          <p:cNvPr id="9" name="Rectangle 8"/>
          <p:cNvSpPr/>
          <p:nvPr/>
        </p:nvSpPr>
        <p:spPr>
          <a:xfrm>
            <a:off x="4572002" y="673017"/>
            <a:ext cx="7249270"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572001" y="1275627"/>
            <a:ext cx="7249269"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decision table introduced?</a:t>
            </a:r>
          </a:p>
        </p:txBody>
      </p:sp>
      <p:sp>
        <p:nvSpPr>
          <p:cNvPr id="23" name="Rectangle 22"/>
          <p:cNvSpPr/>
          <p:nvPr/>
        </p:nvSpPr>
        <p:spPr>
          <a:xfrm>
            <a:off x="4572001" y="2142372"/>
            <a:ext cx="7249270" cy="1000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decision table?</a:t>
            </a:r>
          </a:p>
          <a:p>
            <a:pPr algn="ctr"/>
            <a:endParaRPr lang="en-GB" sz="1400" dirty="0">
              <a:solidFill>
                <a:schemeClr val="tx1"/>
              </a:solidFill>
              <a:latin typeface="+mj-lt"/>
            </a:endParaRPr>
          </a:p>
        </p:txBody>
      </p:sp>
      <p:sp>
        <p:nvSpPr>
          <p:cNvPr id="17" name="Rectangle 16"/>
          <p:cNvSpPr/>
          <p:nvPr/>
        </p:nvSpPr>
        <p:spPr>
          <a:xfrm>
            <a:off x="4572001" y="3325919"/>
            <a:ext cx="7249270" cy="322478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what the following key terms mean</a:t>
            </a:r>
          </a:p>
          <a:p>
            <a:pPr algn="ctr"/>
            <a:endParaRPr lang="en-GB" u="sng" dirty="0">
              <a:solidFill>
                <a:schemeClr val="tx1"/>
              </a:solidFill>
              <a:latin typeface="+mj-lt"/>
            </a:endParaRPr>
          </a:p>
          <a:p>
            <a:pPr algn="ctr"/>
            <a:r>
              <a:rPr lang="en-GB" u="sng" dirty="0">
                <a:solidFill>
                  <a:schemeClr val="tx1"/>
                </a:solidFill>
                <a:latin typeface="+mj-lt"/>
              </a:rPr>
              <a:t>Condition</a:t>
            </a:r>
          </a:p>
          <a:p>
            <a:pPr algn="ctr"/>
            <a:endParaRPr lang="en-GB" u="sng" dirty="0">
              <a:solidFill>
                <a:schemeClr val="tx1"/>
              </a:solidFill>
              <a:latin typeface="+mj-lt"/>
            </a:endParaRPr>
          </a:p>
          <a:p>
            <a:pPr algn="ctr"/>
            <a:endParaRPr lang="en-GB" u="sng" dirty="0">
              <a:solidFill>
                <a:schemeClr val="tx1"/>
              </a:solidFill>
              <a:latin typeface="+mj-lt"/>
            </a:endParaRPr>
          </a:p>
          <a:p>
            <a:pPr algn="ctr"/>
            <a:r>
              <a:rPr lang="en-GB" u="sng" dirty="0">
                <a:solidFill>
                  <a:schemeClr val="tx1"/>
                </a:solidFill>
                <a:latin typeface="+mj-lt"/>
              </a:rPr>
              <a:t>Rule</a:t>
            </a:r>
          </a:p>
          <a:p>
            <a:pPr algn="ctr"/>
            <a:endParaRPr lang="en-GB" dirty="0">
              <a:solidFill>
                <a:schemeClr val="tx1"/>
              </a:solidFill>
              <a:latin typeface="+mj-lt"/>
            </a:endParaRPr>
          </a:p>
          <a:p>
            <a:pPr algn="ctr"/>
            <a:endParaRPr lang="en-GB" u="sng" dirty="0">
              <a:solidFill>
                <a:schemeClr val="tx1"/>
              </a:solidFill>
              <a:latin typeface="+mj-lt"/>
            </a:endParaRPr>
          </a:p>
          <a:p>
            <a:pPr algn="ctr"/>
            <a:r>
              <a:rPr lang="en-GB" u="sng" dirty="0">
                <a:solidFill>
                  <a:schemeClr val="tx1"/>
                </a:solidFill>
                <a:latin typeface="+mj-lt"/>
              </a:rPr>
              <a:t>Action</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10" name="Picture 9">
            <a:extLst>
              <a:ext uri="{FF2B5EF4-FFF2-40B4-BE49-F238E27FC236}">
                <a16:creationId xmlns:a16="http://schemas.microsoft.com/office/drawing/2014/main" id="{F2181148-4377-4FD5-A770-46EB60070ED4}"/>
              </a:ext>
            </a:extLst>
          </p:cNvPr>
          <p:cNvPicPr>
            <a:picLocks noChangeAspect="1"/>
          </p:cNvPicPr>
          <p:nvPr/>
        </p:nvPicPr>
        <p:blipFill rotWithShape="1">
          <a:blip r:embed="rId3"/>
          <a:srcRect l="29262" r="3115" b="1875"/>
          <a:stretch/>
        </p:blipFill>
        <p:spPr>
          <a:xfrm>
            <a:off x="157162" y="662371"/>
            <a:ext cx="4204976" cy="3432192"/>
          </a:xfrm>
          <a:prstGeom prst="rect">
            <a:avLst/>
          </a:prstGeom>
          <a:ln>
            <a:solidFill>
              <a:schemeClr val="tx1"/>
            </a:solidFill>
          </a:ln>
        </p:spPr>
      </p:pic>
      <p:sp>
        <p:nvSpPr>
          <p:cNvPr id="11" name="Rectangle 10">
            <a:extLst>
              <a:ext uri="{FF2B5EF4-FFF2-40B4-BE49-F238E27FC236}">
                <a16:creationId xmlns:a16="http://schemas.microsoft.com/office/drawing/2014/main" id="{E3603FC8-A32F-4E46-8C15-C2EDE0E1C2A4}"/>
              </a:ext>
            </a:extLst>
          </p:cNvPr>
          <p:cNvSpPr/>
          <p:nvPr/>
        </p:nvSpPr>
        <p:spPr>
          <a:xfrm>
            <a:off x="157163" y="4166681"/>
            <a:ext cx="4204976"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an a condition, rule and action from the example shown above.</a:t>
            </a:r>
          </a:p>
          <a:p>
            <a:pPr algn="ctr"/>
            <a:endParaRPr lang="en-GB" sz="1600" u="sng" dirty="0">
              <a:solidFill>
                <a:schemeClr val="tx1"/>
              </a:solidFill>
              <a:latin typeface="+mj-lt"/>
            </a:endParaRPr>
          </a:p>
        </p:txBody>
      </p:sp>
    </p:spTree>
    <p:extLst>
      <p:ext uri="{BB962C8B-B14F-4D97-AF65-F5344CB8AC3E}">
        <p14:creationId xmlns:p14="http://schemas.microsoft.com/office/powerpoint/2010/main" val="1826623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Data Dictionary</a:t>
            </a:r>
          </a:p>
        </p:txBody>
      </p:sp>
      <p:sp>
        <p:nvSpPr>
          <p:cNvPr id="9" name="Rectangle 8"/>
          <p:cNvSpPr/>
          <p:nvPr/>
        </p:nvSpPr>
        <p:spPr>
          <a:xfrm>
            <a:off x="6835516" y="673017"/>
            <a:ext cx="4985756"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6835515" y="1275627"/>
            <a:ext cx="4985755" cy="70307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At which phase is the decision table introduced?</a:t>
            </a:r>
          </a:p>
        </p:txBody>
      </p:sp>
      <p:sp>
        <p:nvSpPr>
          <p:cNvPr id="23" name="Rectangle 22"/>
          <p:cNvSpPr/>
          <p:nvPr/>
        </p:nvSpPr>
        <p:spPr>
          <a:xfrm>
            <a:off x="6835515" y="2142372"/>
            <a:ext cx="4985756" cy="16501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data dictionary?</a:t>
            </a:r>
          </a:p>
          <a:p>
            <a:pPr algn="ctr"/>
            <a:endParaRPr lang="en-GB" sz="1600" dirty="0">
              <a:solidFill>
                <a:schemeClr val="tx1"/>
              </a:solidFill>
              <a:latin typeface="+mj-lt"/>
            </a:endParaRPr>
          </a:p>
        </p:txBody>
      </p:sp>
      <p:sp>
        <p:nvSpPr>
          <p:cNvPr id="17" name="Rectangle 16"/>
          <p:cNvSpPr/>
          <p:nvPr/>
        </p:nvSpPr>
        <p:spPr>
          <a:xfrm>
            <a:off x="6835514" y="3956181"/>
            <a:ext cx="4985756" cy="265854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Identify what the following key terms mean</a:t>
            </a:r>
          </a:p>
          <a:p>
            <a:endParaRPr lang="en-GB" u="sng" dirty="0">
              <a:solidFill>
                <a:schemeClr val="tx1"/>
              </a:solidFill>
              <a:latin typeface="+mj-lt"/>
            </a:endParaRPr>
          </a:p>
          <a:p>
            <a:r>
              <a:rPr lang="en-GB" u="sng" dirty="0">
                <a:solidFill>
                  <a:schemeClr val="tx1"/>
                </a:solidFill>
                <a:latin typeface="+mj-lt"/>
              </a:rPr>
              <a:t>Field </a:t>
            </a:r>
            <a:r>
              <a:rPr lang="en-GB" dirty="0">
                <a:solidFill>
                  <a:schemeClr val="tx1"/>
                </a:solidFill>
                <a:latin typeface="+mj-lt"/>
              </a:rPr>
              <a:t>– </a:t>
            </a:r>
          </a:p>
          <a:p>
            <a:endParaRPr lang="en-GB" u="sng" dirty="0">
              <a:solidFill>
                <a:schemeClr val="tx1"/>
              </a:solidFill>
              <a:latin typeface="+mj-lt"/>
            </a:endParaRPr>
          </a:p>
          <a:p>
            <a:r>
              <a:rPr lang="en-GB" u="sng" dirty="0">
                <a:solidFill>
                  <a:schemeClr val="tx1"/>
                </a:solidFill>
                <a:latin typeface="+mj-lt"/>
              </a:rPr>
              <a:t>Data type </a:t>
            </a:r>
            <a:r>
              <a:rPr lang="en-GB" dirty="0">
                <a:solidFill>
                  <a:schemeClr val="tx1"/>
                </a:solidFill>
                <a:latin typeface="+mj-lt"/>
              </a:rPr>
              <a:t>– </a:t>
            </a:r>
          </a:p>
          <a:p>
            <a:endParaRPr lang="en-GB" u="sng" dirty="0">
              <a:solidFill>
                <a:schemeClr val="tx1"/>
              </a:solidFill>
              <a:latin typeface="+mj-lt"/>
            </a:endParaRPr>
          </a:p>
          <a:p>
            <a:r>
              <a:rPr lang="en-GB" u="sng" dirty="0">
                <a:solidFill>
                  <a:schemeClr val="tx1"/>
                </a:solidFill>
                <a:latin typeface="+mj-lt"/>
              </a:rPr>
              <a:t>Data format </a:t>
            </a:r>
            <a:r>
              <a:rPr lang="en-GB" dirty="0">
                <a:solidFill>
                  <a:schemeClr val="tx1"/>
                </a:solidFill>
                <a:latin typeface="+mj-lt"/>
              </a:rPr>
              <a:t>-</a:t>
            </a:r>
            <a:endParaRPr lang="en-GB" u="sng" dirty="0">
              <a:solidFill>
                <a:schemeClr val="tx1"/>
              </a:solidFill>
              <a:latin typeface="+mj-lt"/>
            </a:endParaRPr>
          </a:p>
          <a:p>
            <a:endParaRPr lang="en-GB" u="sng" dirty="0">
              <a:solidFill>
                <a:schemeClr val="tx1"/>
              </a:solidFill>
              <a:latin typeface="+mj-lt"/>
            </a:endParaRPr>
          </a:p>
          <a:p>
            <a:endParaRPr lang="en-GB" sz="1600" dirty="0">
              <a:solidFill>
                <a:schemeClr val="tx1"/>
              </a:solidFill>
              <a:latin typeface="+mj-lt"/>
            </a:endParaRPr>
          </a:p>
          <a:p>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678303"/>
            <a:ext cx="6393540" cy="60445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Complete the data dictionary below for storing an employees national insurance number.</a:t>
            </a:r>
          </a:p>
        </p:txBody>
      </p:sp>
      <p:pic>
        <p:nvPicPr>
          <p:cNvPr id="4" name="Picture 3">
            <a:extLst>
              <a:ext uri="{FF2B5EF4-FFF2-40B4-BE49-F238E27FC236}">
                <a16:creationId xmlns:a16="http://schemas.microsoft.com/office/drawing/2014/main" id="{CAD90DFB-46B6-4C61-A961-C01D791F919A}"/>
              </a:ext>
            </a:extLst>
          </p:cNvPr>
          <p:cNvPicPr>
            <a:picLocks noChangeAspect="1"/>
          </p:cNvPicPr>
          <p:nvPr/>
        </p:nvPicPr>
        <p:blipFill>
          <a:blip r:embed="rId3"/>
          <a:stretch>
            <a:fillRect/>
          </a:stretch>
        </p:blipFill>
        <p:spPr>
          <a:xfrm>
            <a:off x="85334" y="4032352"/>
            <a:ext cx="6465367" cy="2582377"/>
          </a:xfrm>
          <a:prstGeom prst="rect">
            <a:avLst/>
          </a:prstGeom>
        </p:spPr>
      </p:pic>
      <p:graphicFrame>
        <p:nvGraphicFramePr>
          <p:cNvPr id="5" name="Table 4">
            <a:extLst>
              <a:ext uri="{FF2B5EF4-FFF2-40B4-BE49-F238E27FC236}">
                <a16:creationId xmlns:a16="http://schemas.microsoft.com/office/drawing/2014/main" id="{5806FA54-0C7B-4FC3-B9DD-471A8BF626E7}"/>
              </a:ext>
            </a:extLst>
          </p:cNvPr>
          <p:cNvGraphicFramePr>
            <a:graphicFrameLocks noGrp="1"/>
          </p:cNvGraphicFramePr>
          <p:nvPr>
            <p:extLst>
              <p:ext uri="{D42A27DB-BD31-4B8C-83A1-F6EECF244321}">
                <p14:modId xmlns:p14="http://schemas.microsoft.com/office/powerpoint/2010/main" val="3520577412"/>
              </p:ext>
            </p:extLst>
          </p:nvPr>
        </p:nvGraphicFramePr>
        <p:xfrm>
          <a:off x="157161" y="1366137"/>
          <a:ext cx="6393540" cy="2225040"/>
        </p:xfrm>
        <a:graphic>
          <a:graphicData uri="http://schemas.openxmlformats.org/drawingml/2006/table">
            <a:tbl>
              <a:tblPr firstRow="1" bandRow="1">
                <a:tableStyleId>{5940675A-B579-460E-94D1-54222C63F5DA}</a:tableStyleId>
              </a:tblPr>
              <a:tblGrid>
                <a:gridCol w="3196770">
                  <a:extLst>
                    <a:ext uri="{9D8B030D-6E8A-4147-A177-3AD203B41FA5}">
                      <a16:colId xmlns:a16="http://schemas.microsoft.com/office/drawing/2014/main" val="2027040098"/>
                    </a:ext>
                  </a:extLst>
                </a:gridCol>
                <a:gridCol w="3196770">
                  <a:extLst>
                    <a:ext uri="{9D8B030D-6E8A-4147-A177-3AD203B41FA5}">
                      <a16:colId xmlns:a16="http://schemas.microsoft.com/office/drawing/2014/main" val="539989376"/>
                    </a:ext>
                  </a:extLst>
                </a:gridCol>
              </a:tblGrid>
              <a:tr h="370840">
                <a:tc>
                  <a:txBody>
                    <a:bodyPr/>
                    <a:lstStyle/>
                    <a:p>
                      <a:r>
                        <a:rPr lang="en-GB" dirty="0">
                          <a:latin typeface="+mj-lt"/>
                        </a:rPr>
                        <a:t>Field name</a:t>
                      </a:r>
                    </a:p>
                  </a:txBody>
                  <a:tcPr/>
                </a:tc>
                <a:tc>
                  <a:txBody>
                    <a:bodyPr/>
                    <a:lstStyle/>
                    <a:p>
                      <a:endParaRPr lang="en-GB" dirty="0">
                        <a:latin typeface="+mj-lt"/>
                      </a:endParaRPr>
                    </a:p>
                  </a:txBody>
                  <a:tcPr>
                    <a:noFill/>
                  </a:tcPr>
                </a:tc>
                <a:extLst>
                  <a:ext uri="{0D108BD9-81ED-4DB2-BD59-A6C34878D82A}">
                    <a16:rowId xmlns:a16="http://schemas.microsoft.com/office/drawing/2014/main" val="4278229699"/>
                  </a:ext>
                </a:extLst>
              </a:tr>
              <a:tr h="370840">
                <a:tc>
                  <a:txBody>
                    <a:bodyPr/>
                    <a:lstStyle/>
                    <a:p>
                      <a:r>
                        <a:rPr lang="en-GB" dirty="0">
                          <a:latin typeface="+mj-lt"/>
                        </a:rPr>
                        <a:t>Data type</a:t>
                      </a:r>
                    </a:p>
                  </a:txBody>
                  <a:tcPr/>
                </a:tc>
                <a:tc>
                  <a:txBody>
                    <a:bodyPr/>
                    <a:lstStyle/>
                    <a:p>
                      <a:endParaRPr lang="en-GB" dirty="0">
                        <a:latin typeface="+mj-lt"/>
                      </a:endParaRPr>
                    </a:p>
                  </a:txBody>
                  <a:tcPr>
                    <a:noFill/>
                  </a:tcPr>
                </a:tc>
                <a:extLst>
                  <a:ext uri="{0D108BD9-81ED-4DB2-BD59-A6C34878D82A}">
                    <a16:rowId xmlns:a16="http://schemas.microsoft.com/office/drawing/2014/main" val="1302553626"/>
                  </a:ext>
                </a:extLst>
              </a:tr>
              <a:tr h="370840">
                <a:tc>
                  <a:txBody>
                    <a:bodyPr/>
                    <a:lstStyle/>
                    <a:p>
                      <a:r>
                        <a:rPr lang="en-GB" dirty="0">
                          <a:latin typeface="+mj-lt"/>
                        </a:rPr>
                        <a:t>Format</a:t>
                      </a:r>
                    </a:p>
                  </a:txBody>
                  <a:tcPr/>
                </a:tc>
                <a:tc>
                  <a:txBody>
                    <a:bodyPr/>
                    <a:lstStyle/>
                    <a:p>
                      <a:endParaRPr lang="en-GB" dirty="0">
                        <a:latin typeface="+mj-lt"/>
                      </a:endParaRPr>
                    </a:p>
                  </a:txBody>
                  <a:tcPr>
                    <a:noFill/>
                  </a:tcPr>
                </a:tc>
                <a:extLst>
                  <a:ext uri="{0D108BD9-81ED-4DB2-BD59-A6C34878D82A}">
                    <a16:rowId xmlns:a16="http://schemas.microsoft.com/office/drawing/2014/main" val="555976653"/>
                  </a:ext>
                </a:extLst>
              </a:tr>
              <a:tr h="370840">
                <a:tc>
                  <a:txBody>
                    <a:bodyPr/>
                    <a:lstStyle/>
                    <a:p>
                      <a:r>
                        <a:rPr lang="en-GB" dirty="0">
                          <a:latin typeface="+mj-lt"/>
                        </a:rPr>
                        <a:t>Field size</a:t>
                      </a:r>
                    </a:p>
                  </a:txBody>
                  <a:tcPr/>
                </a:tc>
                <a:tc>
                  <a:txBody>
                    <a:bodyPr/>
                    <a:lstStyle/>
                    <a:p>
                      <a:endParaRPr lang="en-GB" dirty="0">
                        <a:latin typeface="+mj-lt"/>
                      </a:endParaRPr>
                    </a:p>
                  </a:txBody>
                  <a:tcPr>
                    <a:noFill/>
                  </a:tcPr>
                </a:tc>
                <a:extLst>
                  <a:ext uri="{0D108BD9-81ED-4DB2-BD59-A6C34878D82A}">
                    <a16:rowId xmlns:a16="http://schemas.microsoft.com/office/drawing/2014/main" val="3046535148"/>
                  </a:ext>
                </a:extLst>
              </a:tr>
              <a:tr h="370840">
                <a:tc>
                  <a:txBody>
                    <a:bodyPr/>
                    <a:lstStyle/>
                    <a:p>
                      <a:r>
                        <a:rPr lang="en-GB" dirty="0">
                          <a:latin typeface="+mj-lt"/>
                        </a:rPr>
                        <a:t>Description</a:t>
                      </a:r>
                    </a:p>
                  </a:txBody>
                  <a:tcPr/>
                </a:tc>
                <a:tc>
                  <a:txBody>
                    <a:bodyPr/>
                    <a:lstStyle/>
                    <a:p>
                      <a:endParaRPr lang="en-GB" dirty="0">
                        <a:latin typeface="+mj-lt"/>
                      </a:endParaRPr>
                    </a:p>
                  </a:txBody>
                  <a:tcPr>
                    <a:noFill/>
                  </a:tcPr>
                </a:tc>
                <a:extLst>
                  <a:ext uri="{0D108BD9-81ED-4DB2-BD59-A6C34878D82A}">
                    <a16:rowId xmlns:a16="http://schemas.microsoft.com/office/drawing/2014/main" val="3524844283"/>
                  </a:ext>
                </a:extLst>
              </a:tr>
              <a:tr h="370840">
                <a:tc>
                  <a:txBody>
                    <a:bodyPr/>
                    <a:lstStyle/>
                    <a:p>
                      <a:r>
                        <a:rPr lang="en-GB" dirty="0">
                          <a:latin typeface="+mj-lt"/>
                        </a:rPr>
                        <a:t>Example</a:t>
                      </a:r>
                    </a:p>
                  </a:txBody>
                  <a:tcPr/>
                </a:tc>
                <a:tc>
                  <a:txBody>
                    <a:bodyPr/>
                    <a:lstStyle/>
                    <a:p>
                      <a:endParaRPr lang="en-GB" dirty="0">
                        <a:latin typeface="+mj-lt"/>
                      </a:endParaRPr>
                    </a:p>
                  </a:txBody>
                  <a:tcPr>
                    <a:noFill/>
                  </a:tcPr>
                </a:tc>
                <a:extLst>
                  <a:ext uri="{0D108BD9-81ED-4DB2-BD59-A6C34878D82A}">
                    <a16:rowId xmlns:a16="http://schemas.microsoft.com/office/drawing/2014/main" val="9420326"/>
                  </a:ext>
                </a:extLst>
              </a:tr>
            </a:tbl>
          </a:graphicData>
        </a:graphic>
      </p:graphicFrame>
      <p:sp>
        <p:nvSpPr>
          <p:cNvPr id="6" name="TextBox 5">
            <a:extLst>
              <a:ext uri="{FF2B5EF4-FFF2-40B4-BE49-F238E27FC236}">
                <a16:creationId xmlns:a16="http://schemas.microsoft.com/office/drawing/2014/main" id="{4D691CB9-F2B1-49C9-82B1-A951B013F414}"/>
              </a:ext>
            </a:extLst>
          </p:cNvPr>
          <p:cNvSpPr txBox="1"/>
          <p:nvPr/>
        </p:nvSpPr>
        <p:spPr>
          <a:xfrm>
            <a:off x="157161" y="3663020"/>
            <a:ext cx="2990773" cy="369332"/>
          </a:xfrm>
          <a:prstGeom prst="rect">
            <a:avLst/>
          </a:prstGeom>
          <a:noFill/>
        </p:spPr>
        <p:txBody>
          <a:bodyPr wrap="square" rtlCol="0">
            <a:spAutoFit/>
          </a:bodyPr>
          <a:lstStyle/>
          <a:p>
            <a:r>
              <a:rPr lang="en-GB" b="1" dirty="0">
                <a:latin typeface="+mj-lt"/>
              </a:rPr>
              <a:t>Worked example</a:t>
            </a:r>
          </a:p>
        </p:txBody>
      </p:sp>
    </p:spTree>
    <p:extLst>
      <p:ext uri="{BB962C8B-B14F-4D97-AF65-F5344CB8AC3E}">
        <p14:creationId xmlns:p14="http://schemas.microsoft.com/office/powerpoint/2010/main" val="1356210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2034837" cy="1661993"/>
          </a:xfrm>
          <a:prstGeom prst="rect">
            <a:avLst/>
          </a:prstGeom>
          <a:noFill/>
        </p:spPr>
        <p:txBody>
          <a:bodyPr wrap="square" rtlCol="0">
            <a:spAutoFit/>
          </a:bodyPr>
          <a:lstStyle/>
          <a:p>
            <a:r>
              <a:rPr lang="en-GB" sz="2400" b="1" u="sng" dirty="0">
                <a:latin typeface="+mj-lt"/>
              </a:rPr>
              <a:t>Test data</a:t>
            </a:r>
          </a:p>
          <a:p>
            <a:endParaRPr lang="en-GB" sz="2400" b="1" u="sng" dirty="0">
              <a:latin typeface="+mj-lt"/>
            </a:endParaRPr>
          </a:p>
          <a:p>
            <a:r>
              <a:rPr lang="en-GB" dirty="0">
                <a:latin typeface="+mj-lt"/>
              </a:rPr>
              <a:t>This method involves the testing of various parameters within the program. Identifying what a user might potentially enter. It’s a good way to test how robust the program is. There are four main types of test data, however these are not in the right order so write the correct statement number next to the type of test.</a:t>
            </a:r>
          </a:p>
        </p:txBody>
      </p:sp>
      <p:sp>
        <p:nvSpPr>
          <p:cNvPr id="13" name="Rectangle 12"/>
          <p:cNvSpPr/>
          <p:nvPr/>
        </p:nvSpPr>
        <p:spPr>
          <a:xfrm>
            <a:off x="337167" y="2268113"/>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Valid</a:t>
            </a:r>
          </a:p>
        </p:txBody>
      </p:sp>
      <p:sp>
        <p:nvSpPr>
          <p:cNvPr id="14" name="Rectangle 13"/>
          <p:cNvSpPr/>
          <p:nvPr/>
        </p:nvSpPr>
        <p:spPr>
          <a:xfrm>
            <a:off x="3431868" y="2268113"/>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Boundary (Valid extreme)</a:t>
            </a:r>
          </a:p>
        </p:txBody>
      </p:sp>
      <p:sp>
        <p:nvSpPr>
          <p:cNvPr id="15" name="Rectangle 14"/>
          <p:cNvSpPr/>
          <p:nvPr/>
        </p:nvSpPr>
        <p:spPr>
          <a:xfrm>
            <a:off x="9104877" y="2261538"/>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Erroneous </a:t>
            </a:r>
          </a:p>
        </p:txBody>
      </p:sp>
      <p:sp>
        <p:nvSpPr>
          <p:cNvPr id="16" name="Rectangle 15"/>
          <p:cNvSpPr/>
          <p:nvPr/>
        </p:nvSpPr>
        <p:spPr>
          <a:xfrm>
            <a:off x="9104877" y="3361203"/>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4</a:t>
            </a:r>
          </a:p>
          <a:p>
            <a:pPr algn="ctr"/>
            <a:r>
              <a:rPr lang="en-GB" dirty="0">
                <a:solidFill>
                  <a:schemeClr val="tx1"/>
                </a:solidFill>
                <a:latin typeface="Arial" panose="020B0604020202020204" pitchFamily="34" charset="0"/>
                <a:cs typeface="Arial" panose="020B0604020202020204" pitchFamily="34" charset="0"/>
              </a:rPr>
              <a:t>Testing data that should definitely work or should be accepted by the program.</a:t>
            </a:r>
          </a:p>
        </p:txBody>
      </p:sp>
      <p:sp>
        <p:nvSpPr>
          <p:cNvPr id="17" name="Rectangle 16"/>
          <p:cNvSpPr/>
          <p:nvPr/>
        </p:nvSpPr>
        <p:spPr>
          <a:xfrm>
            <a:off x="337167" y="3361204"/>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1</a:t>
            </a:r>
          </a:p>
          <a:p>
            <a:pPr algn="ctr"/>
            <a:r>
              <a:rPr lang="en-GB" dirty="0">
                <a:solidFill>
                  <a:schemeClr val="tx1"/>
                </a:solidFill>
                <a:latin typeface="Arial" panose="020B0604020202020204" pitchFamily="34" charset="0"/>
                <a:cs typeface="Arial" panose="020B0604020202020204" pitchFamily="34" charset="0"/>
              </a:rPr>
              <a:t>Testing inside the boundary. What will just be accepted?</a:t>
            </a:r>
          </a:p>
        </p:txBody>
      </p:sp>
      <p:sp>
        <p:nvSpPr>
          <p:cNvPr id="18" name="Rectangle 17"/>
          <p:cNvSpPr/>
          <p:nvPr/>
        </p:nvSpPr>
        <p:spPr>
          <a:xfrm>
            <a:off x="6169311" y="3361206"/>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3</a:t>
            </a:r>
          </a:p>
          <a:p>
            <a:pPr algn="ctr"/>
            <a:r>
              <a:rPr lang="en-GB" dirty="0">
                <a:solidFill>
                  <a:schemeClr val="tx1"/>
                </a:solidFill>
                <a:latin typeface="Arial" panose="020B0604020202020204" pitchFamily="34" charset="0"/>
                <a:cs typeface="Arial" panose="020B0604020202020204" pitchFamily="34" charset="0"/>
              </a:rPr>
              <a:t>Testing outside the boundary. What will just about </a:t>
            </a:r>
            <a:r>
              <a:rPr lang="en-GB" b="1" dirty="0">
                <a:solidFill>
                  <a:schemeClr val="tx1"/>
                </a:solidFill>
                <a:latin typeface="Arial" panose="020B0604020202020204" pitchFamily="34" charset="0"/>
                <a:cs typeface="Arial" panose="020B0604020202020204" pitchFamily="34" charset="0"/>
              </a:rPr>
              <a:t>not </a:t>
            </a:r>
            <a:r>
              <a:rPr lang="en-GB" dirty="0">
                <a:solidFill>
                  <a:schemeClr val="tx1"/>
                </a:solidFill>
                <a:latin typeface="Arial" panose="020B0604020202020204" pitchFamily="34" charset="0"/>
                <a:cs typeface="Arial" panose="020B0604020202020204" pitchFamily="34" charset="0"/>
              </a:rPr>
              <a:t>be accepted?</a:t>
            </a:r>
          </a:p>
        </p:txBody>
      </p:sp>
      <p:sp>
        <p:nvSpPr>
          <p:cNvPr id="19" name="Rectangle 18"/>
          <p:cNvSpPr/>
          <p:nvPr/>
        </p:nvSpPr>
        <p:spPr>
          <a:xfrm>
            <a:off x="3371781" y="3361203"/>
            <a:ext cx="2210938" cy="242499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Arial" panose="020B0604020202020204" pitchFamily="34" charset="0"/>
                <a:cs typeface="Arial" panose="020B0604020202020204" pitchFamily="34" charset="0"/>
              </a:rPr>
              <a:t>2</a:t>
            </a:r>
          </a:p>
          <a:p>
            <a:pPr algn="ctr"/>
            <a:r>
              <a:rPr lang="en-GB" dirty="0">
                <a:solidFill>
                  <a:schemeClr val="tx1"/>
                </a:solidFill>
                <a:latin typeface="Arial" panose="020B0604020202020204" pitchFamily="34" charset="0"/>
                <a:cs typeface="Arial" panose="020B0604020202020204" pitchFamily="34" charset="0"/>
              </a:rPr>
              <a:t>Purposely testing something extreme that wouldn’t work. (e.g. if a number needs to be entered, a letter is entered instead.)</a:t>
            </a:r>
          </a:p>
        </p:txBody>
      </p:sp>
      <p:sp>
        <p:nvSpPr>
          <p:cNvPr id="23" name="Rectangle 22"/>
          <p:cNvSpPr/>
          <p:nvPr/>
        </p:nvSpPr>
        <p:spPr>
          <a:xfrm>
            <a:off x="6169311" y="2261539"/>
            <a:ext cx="2210938" cy="73697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Boundary (Invalid extreme)</a:t>
            </a:r>
          </a:p>
        </p:txBody>
      </p:sp>
    </p:spTree>
    <p:extLst>
      <p:ext uri="{BB962C8B-B14F-4D97-AF65-F5344CB8AC3E}">
        <p14:creationId xmlns:p14="http://schemas.microsoft.com/office/powerpoint/2010/main" val="2289095779"/>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671</Words>
  <Application>Microsoft Office PowerPoint</Application>
  <PresentationFormat>Widescreen</PresentationFormat>
  <Paragraphs>159</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2021-06-09T05:32:27Z</dcterms:modified>
</cp:coreProperties>
</file>